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2" r:id="rId4"/>
    <p:sldId id="285" r:id="rId5"/>
    <p:sldId id="324" r:id="rId6"/>
    <p:sldId id="331" r:id="rId7"/>
    <p:sldId id="263" r:id="rId8"/>
    <p:sldId id="321" r:id="rId9"/>
    <p:sldId id="318" r:id="rId10"/>
    <p:sldId id="323" r:id="rId11"/>
    <p:sldId id="319" r:id="rId12"/>
    <p:sldId id="290" r:id="rId13"/>
    <p:sldId id="291" r:id="rId14"/>
    <p:sldId id="296" r:id="rId15"/>
    <p:sldId id="293" r:id="rId16"/>
    <p:sldId id="332" r:id="rId17"/>
    <p:sldId id="334" r:id="rId18"/>
    <p:sldId id="335" r:id="rId19"/>
    <p:sldId id="325" r:id="rId20"/>
    <p:sldId id="327" r:id="rId21"/>
    <p:sldId id="330" r:id="rId22"/>
    <p:sldId id="333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fteris:Downloads:Forecast_Mechanism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fteris:Downloads:Forecast_Mechanism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l-GR"/>
            </a:pPr>
            <a:r>
              <a:rPr lang="en-US"/>
              <a:t>100 mobiles, 0-100 HAPs</a:t>
            </a:r>
            <a:endParaRPr lang="el-G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Hybrid Routing</c:v>
          </c:tx>
          <c:marker>
            <c:symbol val="none"/>
          </c:marker>
          <c:cat>
            <c:numRef>
              <c:f>'Mobile 100'!$I$5:$M$5</c:f>
              <c:numCache>
                <c:formatCode>General</c:formatCode>
                <c:ptCount val="5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50.0</c:v>
                </c:pt>
                <c:pt idx="4">
                  <c:v>100.0</c:v>
                </c:pt>
              </c:numCache>
            </c:numRef>
          </c:cat>
          <c:val>
            <c:numRef>
              <c:f>'Mobile 100'!$AD$17:$AH$17</c:f>
              <c:numCache>
                <c:formatCode>General</c:formatCode>
                <c:ptCount val="5"/>
                <c:pt idx="0">
                  <c:v>0.4122</c:v>
                </c:pt>
                <c:pt idx="1">
                  <c:v>0.4136</c:v>
                </c:pt>
                <c:pt idx="2">
                  <c:v>0.4176</c:v>
                </c:pt>
                <c:pt idx="3">
                  <c:v>0.1414</c:v>
                </c:pt>
                <c:pt idx="4">
                  <c:v>0.0938</c:v>
                </c:pt>
              </c:numCache>
            </c:numRef>
          </c:val>
        </c:ser>
        <c:ser>
          <c:idx val="2"/>
          <c:order val="1"/>
          <c:tx>
            <c:strRef>
              <c:f>'Mobile 100'!$A$3:$F$3</c:f>
              <c:strCache>
                <c:ptCount val="1"/>
                <c:pt idx="0">
                  <c:v>Spray and Focus</c:v>
                </c:pt>
              </c:strCache>
            </c:strRef>
          </c:tx>
          <c:marker>
            <c:symbol val="none"/>
          </c:marker>
          <c:cat>
            <c:numRef>
              <c:f>'Mobile 100'!$I$5:$M$5</c:f>
              <c:numCache>
                <c:formatCode>General</c:formatCode>
                <c:ptCount val="5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50.0</c:v>
                </c:pt>
                <c:pt idx="4">
                  <c:v>100.0</c:v>
                </c:pt>
              </c:numCache>
            </c:numRef>
          </c:cat>
          <c:val>
            <c:numRef>
              <c:f>'Mobile 100'!$B$17:$F$17</c:f>
              <c:numCache>
                <c:formatCode>@</c:formatCode>
                <c:ptCount val="5"/>
                <c:pt idx="0">
                  <c:v>1.3689</c:v>
                </c:pt>
                <c:pt idx="1">
                  <c:v>1.3792</c:v>
                </c:pt>
                <c:pt idx="2">
                  <c:v>1.1094</c:v>
                </c:pt>
                <c:pt idx="3">
                  <c:v>0.6368</c:v>
                </c:pt>
                <c:pt idx="4">
                  <c:v>0.3408</c:v>
                </c:pt>
              </c:numCache>
            </c:numRef>
          </c:val>
        </c:ser>
        <c:marker val="1"/>
        <c:axId val="283612936"/>
        <c:axId val="283761400"/>
      </c:lineChart>
      <c:catAx>
        <c:axId val="283612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283761400"/>
        <c:crosses val="autoZero"/>
        <c:auto val="1"/>
        <c:lblAlgn val="ctr"/>
        <c:lblOffset val="100"/>
      </c:catAx>
      <c:valAx>
        <c:axId val="2837614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l-GR"/>
                </a:pPr>
                <a:r>
                  <a:rPr lang="en-US"/>
                  <a:t>Overhead_ratio</a:t>
                </a:r>
                <a:endParaRPr lang="el-GR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283612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l-GR"/>
            </a:pPr>
            <a:r>
              <a:rPr lang="en-US"/>
              <a:t>100 mobiles, 0-100 HAPs</a:t>
            </a:r>
            <a:endParaRPr lang="el-G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Hybrid Routing</c:v>
          </c:tx>
          <c:marker>
            <c:symbol val="none"/>
          </c:marker>
          <c:cat>
            <c:numRef>
              <c:f>'Mobile 100'!$I$5:$M$5</c:f>
              <c:numCache>
                <c:formatCode>General</c:formatCode>
                <c:ptCount val="5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50.0</c:v>
                </c:pt>
                <c:pt idx="4">
                  <c:v>100.0</c:v>
                </c:pt>
              </c:numCache>
            </c:numRef>
          </c:cat>
          <c:val>
            <c:numRef>
              <c:f>'Mobile 100'!$AD$18:$AH$18</c:f>
              <c:numCache>
                <c:formatCode>General</c:formatCode>
                <c:ptCount val="5"/>
                <c:pt idx="0">
                  <c:v>22.9422</c:v>
                </c:pt>
                <c:pt idx="1">
                  <c:v>19.3892</c:v>
                </c:pt>
                <c:pt idx="2">
                  <c:v>10.2987</c:v>
                </c:pt>
                <c:pt idx="3">
                  <c:v>2.956199999999999</c:v>
                </c:pt>
                <c:pt idx="4">
                  <c:v>1.9688</c:v>
                </c:pt>
              </c:numCache>
            </c:numRef>
          </c:val>
        </c:ser>
        <c:ser>
          <c:idx val="2"/>
          <c:order val="1"/>
          <c:tx>
            <c:strRef>
              <c:f>'Mobile 100'!$A$3:$F$3</c:f>
              <c:strCache>
                <c:ptCount val="1"/>
                <c:pt idx="0">
                  <c:v>Spray and Focus</c:v>
                </c:pt>
              </c:strCache>
            </c:strRef>
          </c:tx>
          <c:marker>
            <c:symbol val="none"/>
          </c:marker>
          <c:cat>
            <c:numRef>
              <c:f>'Mobile 100'!$I$5:$M$5</c:f>
              <c:numCache>
                <c:formatCode>General</c:formatCode>
                <c:ptCount val="5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50.0</c:v>
                </c:pt>
                <c:pt idx="4">
                  <c:v>100.0</c:v>
                </c:pt>
              </c:numCache>
            </c:numRef>
          </c:cat>
          <c:val>
            <c:numRef>
              <c:f>'Mobile 100'!$B$18:$F$18</c:f>
              <c:numCache>
                <c:formatCode>@</c:formatCode>
                <c:ptCount val="5"/>
                <c:pt idx="0">
                  <c:v>34.251</c:v>
                </c:pt>
                <c:pt idx="1">
                  <c:v>35.583</c:v>
                </c:pt>
                <c:pt idx="2">
                  <c:v>24.5344</c:v>
                </c:pt>
                <c:pt idx="3">
                  <c:v>8.554</c:v>
                </c:pt>
                <c:pt idx="4">
                  <c:v>4.4068</c:v>
                </c:pt>
              </c:numCache>
            </c:numRef>
          </c:val>
        </c:ser>
        <c:marker val="1"/>
        <c:axId val="346344648"/>
        <c:axId val="346335720"/>
      </c:lineChart>
      <c:catAx>
        <c:axId val="346344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346335720"/>
        <c:crosses val="autoZero"/>
        <c:auto val="1"/>
        <c:lblAlgn val="ctr"/>
        <c:lblOffset val="100"/>
      </c:catAx>
      <c:valAx>
        <c:axId val="346335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l-GR"/>
                </a:pPr>
                <a:r>
                  <a:rPr lang="en-US"/>
                  <a:t>Latency_avg</a:t>
                </a:r>
                <a:endParaRPr lang="el-GR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346344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pict"/><Relationship Id="rId3" Type="http://schemas.openxmlformats.org/officeDocument/2006/relationships/image" Target="../media/image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1219-1B6A-6143-BD11-02A479633305}" type="datetimeFigureOut">
              <a:rPr lang="en-US" smtClean="0"/>
              <a:pPr/>
              <a:t>9/5/11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832EB-2ECD-1A49-AA0E-FD19E5DC2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43876-EA4C-1C41-A10A-475B1B48363B}" type="datetimeFigureOut">
              <a:rPr lang="en-US" smtClean="0"/>
              <a:pPr/>
              <a:t>9/5/11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C4F65-9094-B943-A32B-E907AB5C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C4F65-9094-B943-A32B-E907AB5C1F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1CD745-7325-444C-9EC1-BD8458637024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3" name="Picture 12" descr="spic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" y="5410200"/>
            <a:ext cx="2590800" cy="127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D688-164E-4890-A230-A19C749FA9B1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AA92-BED9-4601-9DBB-D92CF10CC450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00A7-58B5-49C7-AD1A-0D8AD457FC69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pic>
        <p:nvPicPr>
          <p:cNvPr id="8" name="Picture 7" descr="spic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" y="6172200"/>
            <a:ext cx="1139952" cy="558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67B9-44E1-4148-9BC5-56DCA2694245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34C-5AD1-4C65-A630-50D1515B4CFB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5530-C5BC-419F-9AA6-D8442B4F9503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FF84-6AC6-42FA-BB59-67461D4865E2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BFDF-9077-446A-BA83-EE04B6C66AB4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F400C3-39C0-4DBC-9953-622D89BC01DF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4233F1-87F6-4A30-9673-46406EDABABB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dirty="0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65E5CE6-4B6C-4F0A-B23C-DBD851F19B80}" type="datetime1">
              <a:rPr lang="en-US" smtClean="0"/>
              <a:pPr/>
              <a:t>9/5/11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Extending Internet </a:t>
            </a:r>
            <a:br>
              <a:rPr lang="en-GB" sz="3600" dirty="0" smtClean="0"/>
            </a:br>
            <a:r>
              <a:rPr lang="en-GB" sz="3600" dirty="0" smtClean="0"/>
              <a:t>Infrastructure with </a:t>
            </a:r>
            <a:r>
              <a:rPr lang="en-GB" sz="3600" dirty="0" err="1" smtClean="0"/>
              <a:t>DTNs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Lefteris Mamatas</a:t>
            </a:r>
          </a:p>
          <a:p>
            <a:r>
              <a:rPr lang="en-GB" dirty="0" smtClean="0"/>
              <a:t>Space Internetworking </a:t>
            </a:r>
            <a:r>
              <a:rPr lang="en-GB" dirty="0" err="1" smtClean="0"/>
              <a:t>Center</a:t>
            </a:r>
            <a:endParaRPr lang="el-GR" dirty="0" smtClean="0"/>
          </a:p>
          <a:p>
            <a:r>
              <a:rPr lang="en-US" dirty="0" err="1" smtClean="0"/>
              <a:t>emamatas@gmail.com</a:t>
            </a:r>
            <a:endParaRPr lang="el-GR" dirty="0"/>
          </a:p>
        </p:txBody>
      </p:sp>
      <p:pic>
        <p:nvPicPr>
          <p:cNvPr id="4" name="Picture 3" descr="dtn_scen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6278"/>
            <a:ext cx="2571750" cy="2029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 with 10 mobile nodes and 113 </a:t>
            </a:r>
            <a:r>
              <a:rPr lang="en-US" dirty="0" err="1" smtClean="0"/>
              <a:t>HAPs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Rates of the pairs inter-contact times is usually </a:t>
            </a:r>
            <a:r>
              <a:rPr lang="en-US" dirty="0" smtClean="0"/>
              <a:t>exponential, but not always</a:t>
            </a:r>
          </a:p>
          <a:p>
            <a:endParaRPr lang="en-US" dirty="0" smtClean="0"/>
          </a:p>
          <a:p>
            <a:r>
              <a:rPr lang="en-US" dirty="0" smtClean="0"/>
              <a:t>Breaking </a:t>
            </a:r>
            <a:r>
              <a:rPr lang="en-US" dirty="0" smtClean="0"/>
              <a:t>down the formula to the different groupings of contacts, improves its accuracy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Pairs inter-contact rates (reciprocal of the averages)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09800"/>
          <a:ext cx="777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71600"/>
                <a:gridCol w="21336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Contacts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All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Between Mobiles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Between Mobiles &amp; </a:t>
                      </a:r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</a:rPr>
                        <a:t>HAPs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Distribution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AE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Exponential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Unknown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Exponential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Power-law means </a:t>
            </a:r>
            <a:r>
              <a:rPr lang="en-US" dirty="0" smtClean="0">
                <a:solidFill>
                  <a:srgbClr val="DA1F28"/>
                </a:solidFill>
              </a:rPr>
              <a:t>infinite expected delay</a:t>
            </a:r>
          </a:p>
          <a:p>
            <a:r>
              <a:rPr lang="en-US" dirty="0" smtClean="0"/>
              <a:t>Exponential means </a:t>
            </a:r>
            <a:r>
              <a:rPr lang="en-US" dirty="0" smtClean="0">
                <a:solidFill>
                  <a:srgbClr val="DA1F28"/>
                </a:solidFill>
              </a:rPr>
              <a:t>finite expected delay</a:t>
            </a:r>
          </a:p>
          <a:p>
            <a:r>
              <a:rPr lang="en-US" dirty="0" smtClean="0"/>
              <a:t>The asymptotic behavior determines the </a:t>
            </a:r>
            <a:r>
              <a:rPr lang="en-US" dirty="0" smtClean="0">
                <a:solidFill>
                  <a:srgbClr val="DA1F28"/>
                </a:solidFill>
              </a:rPr>
              <a:t>convergence properties </a:t>
            </a:r>
            <a:r>
              <a:rPr lang="en-US" dirty="0" smtClean="0"/>
              <a:t>of forwarding algorithms</a:t>
            </a:r>
          </a:p>
          <a:p>
            <a:pPr lvl="1"/>
            <a:r>
              <a:rPr lang="en-US" dirty="0" smtClean="0"/>
              <a:t>A heavy-tail means individual pairs with inter-contact rates arbitrarily close to </a:t>
            </a:r>
            <a:r>
              <a:rPr lang="en-US" dirty="0" smtClean="0"/>
              <a:t>0 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nodes with zero probability to meet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Increasing </a:t>
            </a:r>
            <a:r>
              <a:rPr lang="en-US" dirty="0" smtClean="0"/>
              <a:t>the number of </a:t>
            </a:r>
            <a:r>
              <a:rPr lang="en-US" dirty="0" err="1" smtClean="0"/>
              <a:t>HAPs</a:t>
            </a:r>
            <a:r>
              <a:rPr lang="en-US" dirty="0" smtClean="0"/>
              <a:t> resulted in</a:t>
            </a:r>
            <a:r>
              <a:rPr lang="en-US" dirty="0" smtClean="0"/>
              <a:t> an exponential </a:t>
            </a:r>
            <a:r>
              <a:rPr lang="en-US" dirty="0" smtClean="0"/>
              <a:t>cut-off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meaning of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</a:t>
            </a:r>
            <a:r>
              <a:rPr lang="en-US" dirty="0" smtClean="0"/>
              <a:t> nodes are mobile and N nodes static </a:t>
            </a:r>
            <a:r>
              <a:rPr lang="en-US" dirty="0" smtClean="0"/>
              <a:t>(</a:t>
            </a:r>
            <a:r>
              <a:rPr lang="en-US" dirty="0" err="1" smtClean="0"/>
              <a:t>HAPs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first mobile node has the </a:t>
            </a:r>
            <a:r>
              <a:rPr lang="en-US" dirty="0" smtClean="0"/>
              <a:t>data</a:t>
            </a:r>
            <a:r>
              <a:rPr lang="en-US" dirty="0" smtClean="0"/>
              <a:t> </a:t>
            </a:r>
            <a:r>
              <a:rPr lang="en-US" dirty="0" smtClean="0"/>
              <a:t>to be </a:t>
            </a:r>
            <a:r>
              <a:rPr lang="en-US" dirty="0" smtClean="0"/>
              <a:t>forwarded to the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through </a:t>
            </a:r>
            <a:r>
              <a:rPr lang="en-US" dirty="0" smtClean="0"/>
              <a:t>an active </a:t>
            </a:r>
            <a:r>
              <a:rPr lang="en-US" dirty="0" smtClean="0"/>
              <a:t>HAP </a:t>
            </a:r>
            <a:endParaRPr lang="en-US" dirty="0" smtClean="0"/>
          </a:p>
          <a:p>
            <a:r>
              <a:rPr lang="en-US" dirty="0" err="1" smtClean="0"/>
              <a:t>HAPs</a:t>
            </a:r>
            <a:r>
              <a:rPr lang="en-US" dirty="0" smtClean="0"/>
              <a:t> </a:t>
            </a:r>
            <a:r>
              <a:rPr lang="en-US" dirty="0" smtClean="0"/>
              <a:t>may be active or inactive</a:t>
            </a:r>
          </a:p>
          <a:p>
            <a:pPr lvl="1"/>
            <a:r>
              <a:rPr lang="en-US" dirty="0" smtClean="0"/>
              <a:t>inactive HAP may keep data in the </a:t>
            </a:r>
            <a:r>
              <a:rPr lang="en-US" dirty="0" smtClean="0"/>
              <a:t>storage until they are active or a mobile passes by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consider as </a:t>
            </a:r>
            <a:r>
              <a:rPr lang="en-US" dirty="0" smtClean="0"/>
              <a:t>state </a:t>
            </a:r>
            <a:r>
              <a:rPr lang="en-US" dirty="0" smtClean="0"/>
              <a:t>the nodes having the</a:t>
            </a:r>
            <a:r>
              <a:rPr lang="en-US" dirty="0" smtClean="0"/>
              <a:t> data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</a:t>
            </a:r>
            <a:r>
              <a:rPr lang="en-US" dirty="0" smtClean="0"/>
              <a:t>Scenario: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Hybrid network (</a:t>
            </a:r>
            <a:r>
              <a:rPr lang="en-US" dirty="0" err="1" smtClean="0"/>
              <a:t>UPNs</a:t>
            </a:r>
            <a:r>
              <a:rPr lang="en-US" dirty="0" smtClean="0"/>
              <a:t> + </a:t>
            </a:r>
            <a:r>
              <a:rPr lang="en-US" dirty="0" err="1" smtClean="0"/>
              <a:t>DTNs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Continuous-time Markov Chains (CTMC) model</a:t>
            </a:r>
          </a:p>
          <a:p>
            <a:pPr lvl="1"/>
            <a:r>
              <a:rPr lang="en-US" dirty="0" smtClean="0"/>
              <a:t>Delays (between contacts-state changes) </a:t>
            </a:r>
            <a:r>
              <a:rPr lang="en-US" dirty="0" smtClean="0">
                <a:solidFill>
                  <a:srgbClr val="FF0000"/>
                </a:solidFill>
              </a:rPr>
              <a:t>are exponentially distributed</a:t>
            </a:r>
          </a:p>
          <a:p>
            <a:pPr lvl="1"/>
            <a:r>
              <a:rPr lang="en-US" dirty="0" smtClean="0"/>
              <a:t>Discrete states</a:t>
            </a:r>
          </a:p>
          <a:p>
            <a:pPr lvl="1"/>
            <a:r>
              <a:rPr lang="en-US" dirty="0" smtClean="0"/>
              <a:t>Continuous time-steps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are working on a semi-</a:t>
            </a:r>
            <a:r>
              <a:rPr lang="en-US" dirty="0" err="1" smtClean="0"/>
              <a:t>markov</a:t>
            </a:r>
            <a:r>
              <a:rPr lang="en-US" dirty="0" smtClean="0"/>
              <a:t> model with heterogeneous properties </a:t>
            </a:r>
          </a:p>
          <a:p>
            <a:pPr lvl="1"/>
            <a:r>
              <a:rPr lang="en-US" dirty="0" smtClean="0"/>
              <a:t>reflecting different distributions in delays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improve the expressiveness of the theoretical tool to match better the studied environment.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CTMC State diagram:</a:t>
            </a:r>
            <a:br>
              <a:rPr lang="en-US" dirty="0" smtClean="0"/>
            </a:br>
            <a:r>
              <a:rPr lang="en-US" dirty="0" smtClean="0"/>
              <a:t>First contact Algorithm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29718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0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10000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" y="335280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2667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{mobile 1}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3200400" y="19050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1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01000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52600" y="2363788"/>
            <a:ext cx="1447800" cy="91281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1600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{mobile 2}</a:t>
            </a:r>
            <a:endParaRPr lang="en-US" sz="1000" dirty="0"/>
          </a:p>
        </p:txBody>
      </p:sp>
      <p:sp>
        <p:nvSpPr>
          <p:cNvPr id="18" name="Oval 17"/>
          <p:cNvSpPr/>
          <p:nvPr/>
        </p:nvSpPr>
        <p:spPr>
          <a:xfrm>
            <a:off x="3276600" y="54102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3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00100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8" idx="2"/>
          </p:cNvCxnSpPr>
          <p:nvPr/>
        </p:nvCxnSpPr>
        <p:spPr>
          <a:xfrm rot="16200000" flipH="1">
            <a:off x="1352550" y="3905250"/>
            <a:ext cx="2019300" cy="182879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52800" y="6230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{mobile 3}</a:t>
            </a:r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5791200" y="22098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4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00010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6"/>
          </p:cNvCxnSpPr>
          <p:nvPr/>
        </p:nvCxnSpPr>
        <p:spPr>
          <a:xfrm flipV="1">
            <a:off x="1752600" y="2592388"/>
            <a:ext cx="4038600" cy="79851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91200" y="1905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{mobile 4}</a:t>
            </a:r>
            <a:endParaRPr lang="en-US" sz="1000" dirty="0"/>
          </a:p>
        </p:txBody>
      </p:sp>
      <p:sp>
        <p:nvSpPr>
          <p:cNvPr id="24" name="Oval 23"/>
          <p:cNvSpPr/>
          <p:nvPr/>
        </p:nvSpPr>
        <p:spPr>
          <a:xfrm>
            <a:off x="6477000" y="42672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5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00001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3648354" y="1639094"/>
            <a:ext cx="962540" cy="48471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29400" y="5087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{HAP 1}</a:t>
            </a:r>
            <a:endParaRPr lang="en-US" sz="1000" dirty="0"/>
          </a:p>
        </p:txBody>
      </p:sp>
      <p:sp>
        <p:nvSpPr>
          <p:cNvPr id="27" name="Oval 26"/>
          <p:cNvSpPr/>
          <p:nvPr/>
        </p:nvSpPr>
        <p:spPr>
          <a:xfrm>
            <a:off x="8001000" y="43434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lang="en-US" sz="1000" baseline="-25000" dirty="0" smtClean="0">
                <a:solidFill>
                  <a:schemeClr val="tx1"/>
                </a:solidFill>
              </a:rPr>
              <a:t>6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endParaRPr lang="en-US" sz="1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00000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6"/>
          </p:cNvCxnSpPr>
          <p:nvPr/>
        </p:nvCxnSpPr>
        <p:spPr>
          <a:xfrm>
            <a:off x="7315200" y="4686300"/>
            <a:ext cx="685800" cy="396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77200" y="51639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{Internet}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362200" y="2801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28800" y="46305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657600" y="2667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3962400" y="3810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4419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err="1" smtClean="0"/>
              <a:t>ActiveHAP</a:t>
            </a:r>
            <a:endParaRPr lang="en-US" sz="1000" baseline="-250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38600" y="2360612"/>
            <a:ext cx="1752600" cy="1539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43400" y="23445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46" name="Straight Arrow Connector 45"/>
          <p:cNvCxnSpPr>
            <a:endCxn id="24" idx="1"/>
          </p:cNvCxnSpPr>
          <p:nvPr/>
        </p:nvCxnSpPr>
        <p:spPr>
          <a:xfrm>
            <a:off x="4021696" y="2514601"/>
            <a:ext cx="2578056" cy="187535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3"/>
            <a:endCxn id="18" idx="1"/>
          </p:cNvCxnSpPr>
          <p:nvPr/>
        </p:nvCxnSpPr>
        <p:spPr>
          <a:xfrm rot="16200000" flipH="1">
            <a:off x="1905000" y="4038600"/>
            <a:ext cx="2912504" cy="762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95600" y="41148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5105400" y="3048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54" name="Straight Arrow Connector 53"/>
          <p:cNvCxnSpPr>
            <a:endCxn id="5" idx="7"/>
          </p:cNvCxnSpPr>
          <p:nvPr/>
        </p:nvCxnSpPr>
        <p:spPr>
          <a:xfrm rot="10800000" flipV="1">
            <a:off x="1629848" y="2209800"/>
            <a:ext cx="1570552" cy="8847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81200" y="2420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61" name="Straight Arrow Connector 60"/>
          <p:cNvCxnSpPr>
            <a:stCxn id="21" idx="1"/>
          </p:cNvCxnSpPr>
          <p:nvPr/>
        </p:nvCxnSpPr>
        <p:spPr>
          <a:xfrm rot="16200000" flipV="1">
            <a:off x="4914900" y="1333500"/>
            <a:ext cx="122752" cy="18753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00600" y="2039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65" name="Straight Arrow Connector 64"/>
          <p:cNvCxnSpPr>
            <a:stCxn id="21" idx="4"/>
          </p:cNvCxnSpPr>
          <p:nvPr/>
        </p:nvCxnSpPr>
        <p:spPr>
          <a:xfrm rot="16200000" flipH="1">
            <a:off x="5848350" y="3409950"/>
            <a:ext cx="1219200" cy="4953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019800" y="3429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70" name="Straight Arrow Connector 69"/>
          <p:cNvCxnSpPr/>
          <p:nvPr/>
        </p:nvCxnSpPr>
        <p:spPr>
          <a:xfrm rot="5400000">
            <a:off x="3752850" y="3371850"/>
            <a:ext cx="2705100" cy="19812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257800" y="40209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76" name="Straight Arrow Connector 75"/>
          <p:cNvCxnSpPr/>
          <p:nvPr/>
        </p:nvCxnSpPr>
        <p:spPr>
          <a:xfrm rot="10800000" flipV="1">
            <a:off x="1752600" y="2743200"/>
            <a:ext cx="4038600" cy="7620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886200" y="3048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82" name="Straight Arrow Connector 81"/>
          <p:cNvCxnSpPr/>
          <p:nvPr/>
        </p:nvCxnSpPr>
        <p:spPr>
          <a:xfrm rot="16200000" flipV="1">
            <a:off x="1447801" y="3810000"/>
            <a:ext cx="1905000" cy="175259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362200" y="44958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86" name="Straight Arrow Connector 85"/>
          <p:cNvCxnSpPr/>
          <p:nvPr/>
        </p:nvCxnSpPr>
        <p:spPr>
          <a:xfrm rot="16200000" flipV="1">
            <a:off x="2133600" y="4038600"/>
            <a:ext cx="2667000" cy="762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429000" y="4038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91" name="Straight Arrow Connector 90"/>
          <p:cNvCxnSpPr>
            <a:endCxn id="21" idx="3"/>
          </p:cNvCxnSpPr>
          <p:nvPr/>
        </p:nvCxnSpPr>
        <p:spPr>
          <a:xfrm rot="5400000" flipH="1" flipV="1">
            <a:off x="3619500" y="3191948"/>
            <a:ext cx="2561152" cy="20277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72000" y="38100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mobile</a:t>
            </a:r>
            <a:endParaRPr lang="en-US" sz="10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4114800" y="4876800"/>
            <a:ext cx="2362200" cy="914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29200" y="508777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97" name="Straight Arrow Connector 96"/>
          <p:cNvCxnSpPr/>
          <p:nvPr/>
        </p:nvCxnSpPr>
        <p:spPr>
          <a:xfrm rot="10800000" flipV="1">
            <a:off x="4114800" y="4953000"/>
            <a:ext cx="2468048" cy="9906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257800" y="5410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100" name="Straight Arrow Connector 99"/>
          <p:cNvCxnSpPr/>
          <p:nvPr/>
        </p:nvCxnSpPr>
        <p:spPr>
          <a:xfrm rot="16200000" flipV="1">
            <a:off x="5996526" y="3376075"/>
            <a:ext cx="1295399" cy="48684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629400" y="3505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104" name="Straight Arrow Connector 103"/>
          <p:cNvCxnSpPr/>
          <p:nvPr/>
        </p:nvCxnSpPr>
        <p:spPr>
          <a:xfrm rot="10800000">
            <a:off x="1600201" y="3657600"/>
            <a:ext cx="4847152" cy="9609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038600" y="41148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  <p:cxnSp>
        <p:nvCxnSpPr>
          <p:cNvPr id="110" name="Straight Arrow Connector 109"/>
          <p:cNvCxnSpPr/>
          <p:nvPr/>
        </p:nvCxnSpPr>
        <p:spPr>
          <a:xfrm rot="10800000">
            <a:off x="4038601" y="2438401"/>
            <a:ext cx="2620449" cy="190499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00600" y="3200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λ</a:t>
            </a:r>
            <a:r>
              <a:rPr lang="en-GB" sz="1000" baseline="-25000" dirty="0" smtClean="0"/>
              <a:t>HAP</a:t>
            </a:r>
            <a:endParaRPr lang="en-US" sz="1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a </a:t>
            </a:r>
            <a:r>
              <a:rPr lang="en-US" dirty="0" smtClean="0">
                <a:solidFill>
                  <a:srgbClr val="DA1F28"/>
                </a:solidFill>
              </a:rPr>
              <a:t>mobile to mobile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a </a:t>
            </a:r>
            <a:r>
              <a:rPr lang="en-US" dirty="0" smtClean="0">
                <a:solidFill>
                  <a:srgbClr val="DA1F28"/>
                </a:solidFill>
              </a:rPr>
              <a:t>mobile to a HAP </a:t>
            </a:r>
            <a:r>
              <a:rPr lang="en-US" dirty="0" smtClean="0"/>
              <a:t>(depends on the </a:t>
            </a:r>
            <a:r>
              <a:rPr lang="en-US" dirty="0" err="1" smtClean="0"/>
              <a:t>HAPs</a:t>
            </a:r>
            <a:r>
              <a:rPr lang="en-US" dirty="0" smtClean="0"/>
              <a:t> positions):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a </a:t>
            </a:r>
            <a:r>
              <a:rPr lang="en-US" dirty="0" smtClean="0">
                <a:solidFill>
                  <a:srgbClr val="DA1F28"/>
                </a:solidFill>
              </a:rPr>
              <a:t>HAP to the Internet </a:t>
            </a:r>
            <a:r>
              <a:rPr lang="en-US" dirty="0" smtClean="0"/>
              <a:t>(the HAP is active)</a:t>
            </a:r>
          </a:p>
          <a:p>
            <a:pPr lvl="1"/>
            <a:r>
              <a:rPr lang="en-US" dirty="0" smtClean="0"/>
              <a:t>the user is out of home and leaves his connection open</a:t>
            </a:r>
          </a:p>
          <a:p>
            <a:pPr lvl="1"/>
            <a:r>
              <a:rPr lang="en-US" dirty="0" smtClean="0"/>
              <a:t>            reflects average surfing-time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rates</a:t>
            </a: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909638" y="1990725"/>
          <a:ext cx="1681162" cy="676275"/>
        </p:xfrm>
        <a:graphic>
          <a:graphicData uri="http://schemas.openxmlformats.org/presentationml/2006/ole">
            <p:oleObj spid="_x0000_s53250" name="Equation" r:id="rId3" imgW="889000" imgH="35560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876300" y="3776662"/>
          <a:ext cx="2095500" cy="338138"/>
        </p:xfrm>
        <a:graphic>
          <a:graphicData uri="http://schemas.openxmlformats.org/presentationml/2006/ole">
            <p:oleObj spid="_x0000_s53251" name="Equation" r:id="rId4" imgW="1104900" imgH="17780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1225550" y="5453062"/>
          <a:ext cx="984250" cy="338138"/>
        </p:xfrm>
        <a:graphic>
          <a:graphicData uri="http://schemas.openxmlformats.org/presentationml/2006/ole">
            <p:oleObj spid="_x0000_s53255" name="Equation" r:id="rId5" imgW="5207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Hybrid routing mechanisms</a:t>
            </a:r>
            <a:endParaRPr lang="el-GR" sz="3600" dirty="0"/>
          </a:p>
        </p:txBody>
      </p:sp>
      <p:pic>
        <p:nvPicPr>
          <p:cNvPr id="4" name="Picture 3" descr="routing-algorithm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52400"/>
            <a:ext cx="3363809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routing mechanism: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>
                <a:solidFill>
                  <a:srgbClr val="DA1F28"/>
                </a:solidFill>
              </a:rPr>
              <a:t>tune involved trade-offs based on the type of node</a:t>
            </a:r>
            <a:r>
              <a:rPr lang="en-US" dirty="0" smtClean="0"/>
              <a:t>, e.g.,</a:t>
            </a:r>
          </a:p>
          <a:p>
            <a:pPr lvl="2"/>
            <a:r>
              <a:rPr lang="en-US" dirty="0" smtClean="0"/>
              <a:t>Mobiles may offload resources to </a:t>
            </a:r>
            <a:r>
              <a:rPr lang="en-US" dirty="0" err="1" smtClean="0"/>
              <a:t>HAPs</a:t>
            </a:r>
            <a:endParaRPr lang="en-US" dirty="0" smtClean="0"/>
          </a:p>
          <a:p>
            <a:pPr lvl="2"/>
            <a:r>
              <a:rPr lang="en-US" dirty="0" smtClean="0"/>
              <a:t>Storage could be traded for communication overhead</a:t>
            </a:r>
          </a:p>
          <a:p>
            <a:pPr lvl="1"/>
            <a:r>
              <a:rPr lang="en-US" dirty="0" smtClean="0"/>
              <a:t>Should follow </a:t>
            </a:r>
            <a:r>
              <a:rPr lang="en-US" dirty="0" smtClean="0">
                <a:solidFill>
                  <a:schemeClr val="accent2"/>
                </a:solidFill>
              </a:rPr>
              <a:t>appropriate tactics to each node type</a:t>
            </a:r>
            <a:r>
              <a:rPr lang="en-US" dirty="0" smtClean="0"/>
              <a:t>, e.g.,</a:t>
            </a:r>
          </a:p>
          <a:p>
            <a:pPr lvl="2"/>
            <a:r>
              <a:rPr lang="en-US" dirty="0" smtClean="0"/>
              <a:t>Leaving redundant information to </a:t>
            </a:r>
            <a:r>
              <a:rPr lang="en-US" dirty="0" err="1" smtClean="0"/>
              <a:t>HAPs</a:t>
            </a:r>
            <a:endParaRPr lang="en-US" dirty="0" smtClean="0"/>
          </a:p>
          <a:p>
            <a:pPr lvl="2"/>
            <a:r>
              <a:rPr lang="en-US" dirty="0" smtClean="0"/>
              <a:t>Mobiles should forward data to nodes having a good chance to meet a HAP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DA1F28"/>
                </a:solidFill>
              </a:rPr>
              <a:t>Epidemic in </a:t>
            </a:r>
            <a:r>
              <a:rPr lang="en-US" dirty="0" err="1" smtClean="0">
                <a:solidFill>
                  <a:srgbClr val="DA1F28"/>
                </a:solidFill>
              </a:rPr>
              <a:t>HAPs</a:t>
            </a:r>
            <a:endParaRPr lang="en-US" dirty="0" smtClean="0">
              <a:solidFill>
                <a:srgbClr val="DA1F28"/>
              </a:solidFill>
            </a:endParaRPr>
          </a:p>
          <a:p>
            <a:pPr lvl="1"/>
            <a:r>
              <a:rPr lang="en-US" dirty="0" smtClean="0"/>
              <a:t>We tested a hybrid protocol that</a:t>
            </a:r>
            <a:r>
              <a:rPr lang="en-US" dirty="0" smtClean="0"/>
              <a:t> </a:t>
            </a:r>
            <a:r>
              <a:rPr lang="en-US" dirty="0" smtClean="0"/>
              <a:t>uses epidemic routing </a:t>
            </a:r>
            <a:r>
              <a:rPr lang="en-US" dirty="0" smtClean="0"/>
              <a:t>in </a:t>
            </a:r>
            <a:r>
              <a:rPr lang="en-US" dirty="0" err="1" smtClean="0"/>
              <a:t>HAPs</a:t>
            </a:r>
            <a:r>
              <a:rPr lang="en-US" dirty="0" smtClean="0"/>
              <a:t> only.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DA1F28"/>
                </a:solidFill>
              </a:rPr>
              <a:t>Routing protocol for </a:t>
            </a:r>
            <a:r>
              <a:rPr lang="en-US" dirty="0" err="1" smtClean="0">
                <a:solidFill>
                  <a:srgbClr val="DA1F28"/>
                </a:solidFill>
              </a:rPr>
              <a:t>UPNs</a:t>
            </a:r>
            <a:endParaRPr lang="en-US" dirty="0" smtClean="0">
              <a:solidFill>
                <a:srgbClr val="DA1F28"/>
              </a:solidFill>
            </a:endParaRPr>
          </a:p>
          <a:p>
            <a:pPr lvl="1"/>
            <a:r>
              <a:rPr lang="en-US" dirty="0" smtClean="0"/>
              <a:t>Spray ‘</a:t>
            </a:r>
            <a:r>
              <a:rPr lang="en-US" dirty="0" err="1" smtClean="0"/>
              <a:t>n</a:t>
            </a:r>
            <a:r>
              <a:rPr lang="en-US" dirty="0" smtClean="0"/>
              <a:t> focus produced good results in the homogeneous setting</a:t>
            </a:r>
          </a:p>
          <a:p>
            <a:pPr lvl="1"/>
            <a:r>
              <a:rPr lang="en-US" dirty="0" smtClean="0"/>
              <a:t>We kept the “spraying” phase</a:t>
            </a:r>
            <a:r>
              <a:rPr lang="en-US" dirty="0" smtClean="0"/>
              <a:t> as it is </a:t>
            </a:r>
            <a:r>
              <a:rPr lang="en-US" dirty="0" smtClean="0"/>
              <a:t>and extended the “</a:t>
            </a:r>
            <a:r>
              <a:rPr lang="en-US" dirty="0" smtClean="0"/>
              <a:t>focus” </a:t>
            </a:r>
            <a:r>
              <a:rPr lang="en-US" dirty="0" smtClean="0"/>
              <a:t>phase with an inter-contact time estimation mechanism.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Based our analysis, </a:t>
            </a:r>
            <a:r>
              <a:rPr lang="en-US" dirty="0" smtClean="0">
                <a:solidFill>
                  <a:srgbClr val="DA1F28"/>
                </a:solidFill>
              </a:rPr>
              <a:t>the inter-contact time distribution between a mobile node and infrastructure is exponential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curve-fitting, we define the rate </a:t>
            </a:r>
            <a:r>
              <a:rPr lang="el-GR" dirty="0" smtClean="0"/>
              <a:t>λ </a:t>
            </a:r>
            <a:r>
              <a:rPr lang="en-GB" dirty="0" smtClean="0"/>
              <a:t>for each mobile node.</a:t>
            </a:r>
          </a:p>
          <a:p>
            <a:r>
              <a:rPr lang="en-GB" dirty="0" smtClean="0"/>
              <a:t>This exponential function estimates the future possibility to contact a HAP</a:t>
            </a:r>
            <a:r>
              <a:rPr lang="el-GR" dirty="0" smtClean="0"/>
              <a:t> (</a:t>
            </a:r>
            <a:r>
              <a:rPr lang="en-GB" dirty="0" smtClean="0"/>
              <a:t>i.e., any HAP).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ll-prob-mobil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96399"/>
            <a:ext cx="7086600" cy="221360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Trading Storage in Mobiles for Communication cost</a:t>
            </a:r>
            <a:endParaRPr lang="en-US" sz="3700" dirty="0"/>
          </a:p>
        </p:txBody>
      </p:sp>
      <p:pic>
        <p:nvPicPr>
          <p:cNvPr id="7" name="Content Placeholder 4" descr="all-inter-all-mobil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886200"/>
            <a:ext cx="7086600" cy="2213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Example</a:t>
            </a:r>
            <a:r>
              <a:rPr lang="en-GB" dirty="0" smtClean="0"/>
              <a:t> environment</a:t>
            </a:r>
          </a:p>
          <a:p>
            <a:r>
              <a:rPr lang="en-GB" dirty="0" err="1" smtClean="0"/>
              <a:t>Modeling</a:t>
            </a:r>
            <a:r>
              <a:rPr lang="en-GB" dirty="0" smtClean="0"/>
              <a:t> considerations</a:t>
            </a:r>
          </a:p>
          <a:p>
            <a:r>
              <a:rPr lang="en-GB" dirty="0" smtClean="0"/>
              <a:t>Routing mechanisms</a:t>
            </a:r>
          </a:p>
          <a:p>
            <a:r>
              <a:rPr lang="en-GB" dirty="0" smtClean="0"/>
              <a:t>Conclusions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n-US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ll-inter-all-mobil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7142734" cy="223113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Only mobiles are</a:t>
            </a:r>
            <a:r>
              <a:rPr lang="en-US" sz="4400" dirty="0" smtClean="0"/>
              <a:t> affected</a:t>
            </a:r>
            <a:endParaRPr lang="en-US" dirty="0"/>
          </a:p>
        </p:txBody>
      </p:sp>
      <p:pic>
        <p:nvPicPr>
          <p:cNvPr id="7" name="Content Placeholder 4" descr="all-inter-all-mobil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941064"/>
            <a:ext cx="7142734" cy="223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 for </a:t>
            </a:r>
            <a:r>
              <a:rPr lang="en-US" dirty="0" err="1" smtClean="0"/>
              <a:t>UPNs</a:t>
            </a:r>
            <a:endParaRPr lang="en-US" dirty="0"/>
          </a:p>
        </p:txBody>
      </p:sp>
      <p:graphicFrame>
        <p:nvGraphicFramePr>
          <p:cNvPr id="5" name="8 - Γράφημα"/>
          <p:cNvGraphicFramePr/>
          <p:nvPr/>
        </p:nvGraphicFramePr>
        <p:xfrm>
          <a:off x="533400" y="1447800"/>
          <a:ext cx="4978047" cy="264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9 - Γράφημα"/>
          <p:cNvGraphicFramePr/>
          <p:nvPr/>
        </p:nvGraphicFramePr>
        <p:xfrm>
          <a:off x="3810000" y="3733800"/>
          <a:ext cx="4978047" cy="264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DTNs</a:t>
            </a:r>
            <a:r>
              <a:rPr lang="en-US" dirty="0" smtClean="0"/>
              <a:t> could be seen as </a:t>
            </a:r>
            <a:r>
              <a:rPr lang="en-US" dirty="0" smtClean="0">
                <a:solidFill>
                  <a:schemeClr val="accent2"/>
                </a:solidFill>
              </a:rPr>
              <a:t>a part of the global network jigsaw puzzle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gradually incorporating challenging environments</a:t>
            </a:r>
          </a:p>
          <a:p>
            <a:endParaRPr lang="en-US" dirty="0" smtClean="0"/>
          </a:p>
          <a:p>
            <a:r>
              <a:rPr lang="en-US" dirty="0" smtClean="0"/>
              <a:t>DTN protocols should be able to </a:t>
            </a:r>
            <a:r>
              <a:rPr lang="en-US" dirty="0" smtClean="0">
                <a:solidFill>
                  <a:srgbClr val="DA1F28"/>
                </a:solidFill>
              </a:rPr>
              <a:t>adapt to the properties and resource constraints </a:t>
            </a:r>
            <a:r>
              <a:rPr lang="en-US" dirty="0" smtClean="0"/>
              <a:t>of each heterogeneous group of nodes.</a:t>
            </a:r>
          </a:p>
          <a:p>
            <a:endParaRPr lang="en-US" dirty="0" smtClean="0"/>
          </a:p>
          <a:p>
            <a:r>
              <a:rPr lang="en-US" dirty="0" smtClean="0"/>
              <a:t>Theoretical models should be extended along these lines.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</a:t>
            </a:r>
            <a:r>
              <a:rPr lang="en-US" dirty="0" err="1" smtClean="0"/>
              <a:t>DTNs</a:t>
            </a:r>
            <a:r>
              <a:rPr lang="en-US" dirty="0" smtClean="0"/>
              <a:t> focuses </a:t>
            </a:r>
            <a:r>
              <a:rPr lang="en-US" dirty="0" smtClean="0">
                <a:solidFill>
                  <a:srgbClr val="DA1F28"/>
                </a:solidFill>
              </a:rPr>
              <a:t>mainly on homogeneous networks  </a:t>
            </a:r>
          </a:p>
          <a:p>
            <a:endParaRPr lang="en-US" dirty="0" smtClean="0"/>
          </a:p>
          <a:p>
            <a:r>
              <a:rPr lang="en-US" dirty="0" err="1" smtClean="0"/>
              <a:t>DTNs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DA1F28"/>
                </a:solidFill>
              </a:rPr>
              <a:t>extend/bridge infrastructure networks </a:t>
            </a:r>
          </a:p>
          <a:p>
            <a:pPr lvl="1"/>
            <a:r>
              <a:rPr lang="en-US" dirty="0" smtClean="0"/>
              <a:t>in areas where connectivity is absent or problematic</a:t>
            </a:r>
          </a:p>
          <a:p>
            <a:endParaRPr lang="en-US" dirty="0" smtClean="0"/>
          </a:p>
          <a:p>
            <a:r>
              <a:rPr lang="en-US" dirty="0" smtClean="0"/>
              <a:t>Infrastructure could support mobile communication:</a:t>
            </a:r>
          </a:p>
          <a:p>
            <a:pPr lvl="1"/>
            <a:r>
              <a:rPr lang="en-US" dirty="0" smtClean="0">
                <a:solidFill>
                  <a:srgbClr val="DA1F28"/>
                </a:solidFill>
              </a:rPr>
              <a:t>Mobiles could offload resources to infrastructure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cl-scenario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3296" r="-23296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Example environment: Mobile </a:t>
            </a:r>
            <a:r>
              <a:rPr lang="en-US" sz="3400" dirty="0" smtClean="0"/>
              <a:t>nodes</a:t>
            </a:r>
            <a:r>
              <a:rPr lang="en-US" sz="3400" dirty="0" smtClean="0"/>
              <a:t> &amp; Home </a:t>
            </a:r>
            <a:r>
              <a:rPr lang="en-US" sz="3400" dirty="0" smtClean="0"/>
              <a:t>Access Points (</a:t>
            </a:r>
            <a:r>
              <a:rPr lang="en-US" sz="3400" dirty="0" err="1" smtClean="0"/>
              <a:t>HAPs</a:t>
            </a:r>
            <a:r>
              <a:rPr lang="en-US" sz="3400" dirty="0" smtClean="0"/>
              <a:t>)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Routing protocols</a:t>
            </a:r>
          </a:p>
          <a:p>
            <a:pPr lvl="1"/>
            <a:r>
              <a:rPr lang="en-US" dirty="0" smtClean="0"/>
              <a:t>Conventional (e.g., RIP, OSPF)</a:t>
            </a:r>
          </a:p>
          <a:p>
            <a:pPr lvl="1"/>
            <a:r>
              <a:rPr lang="en-US" dirty="0" smtClean="0"/>
              <a:t>For mobile / ad-hoc (e.g., DSR, AODV)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DTNs</a:t>
            </a:r>
            <a:r>
              <a:rPr lang="en-US" dirty="0" smtClean="0"/>
              <a:t> (e.g., epidemic, spray ‘</a:t>
            </a:r>
            <a:r>
              <a:rPr lang="en-US" dirty="0" err="1" smtClean="0"/>
              <a:t>n</a:t>
            </a:r>
            <a:r>
              <a:rPr lang="en-US" dirty="0" smtClean="0"/>
              <a:t> focus)  </a:t>
            </a:r>
            <a:endParaRPr lang="en-US" dirty="0" smtClean="0"/>
          </a:p>
          <a:p>
            <a:pPr lvl="0">
              <a:buNone/>
            </a:pPr>
            <a:endParaRPr lang="en-GB" dirty="0" smtClean="0"/>
          </a:p>
          <a:p>
            <a:r>
              <a:rPr lang="en-GB" dirty="0" smtClean="0"/>
              <a:t>All three categories of proposals usually follow parallel paths.</a:t>
            </a:r>
          </a:p>
          <a:p>
            <a:r>
              <a:rPr lang="en-GB" dirty="0" smtClean="0"/>
              <a:t>We are studying</a:t>
            </a:r>
            <a:r>
              <a:rPr lang="en-GB" dirty="0" smtClean="0"/>
              <a:t> the </a:t>
            </a:r>
            <a:r>
              <a:rPr lang="en-GB" dirty="0" smtClean="0">
                <a:solidFill>
                  <a:srgbClr val="DA1F28"/>
                </a:solidFill>
              </a:rPr>
              <a:t>continuum </a:t>
            </a:r>
            <a:r>
              <a:rPr lang="en-GB" dirty="0" smtClean="0">
                <a:solidFill>
                  <a:srgbClr val="DA1F28"/>
                </a:solidFill>
              </a:rPr>
              <a:t>between </a:t>
            </a:r>
            <a:r>
              <a:rPr lang="en-GB" dirty="0" err="1" smtClean="0">
                <a:solidFill>
                  <a:srgbClr val="DA1F28"/>
                </a:solidFill>
              </a:rPr>
              <a:t>DTNs</a:t>
            </a:r>
            <a:r>
              <a:rPr lang="en-GB" dirty="0" smtClean="0">
                <a:solidFill>
                  <a:srgbClr val="DA1F28"/>
                </a:solidFill>
              </a:rPr>
              <a:t> and infrastructure</a:t>
            </a:r>
            <a:r>
              <a:rPr lang="en-GB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DTNs</a:t>
            </a:r>
            <a:r>
              <a:rPr lang="en-US" dirty="0" smtClean="0"/>
              <a:t> </a:t>
            </a:r>
            <a:r>
              <a:rPr lang="en-US" dirty="0" smtClean="0"/>
              <a:t>are extending Internet infrastructure</a:t>
            </a:r>
          </a:p>
          <a:p>
            <a:pPr lvl="0"/>
            <a:r>
              <a:rPr lang="en-US" dirty="0" smtClean="0"/>
              <a:t>Storage can be supported from access points</a:t>
            </a:r>
          </a:p>
          <a:p>
            <a:pPr lvl="0"/>
            <a:r>
              <a:rPr lang="en-US" dirty="0" smtClean="0"/>
              <a:t>A part of the path could be established before data is sent and another opportunistically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DTNs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err="1" smtClean="0"/>
              <a:t>Modeling</a:t>
            </a:r>
            <a:r>
              <a:rPr lang="en-GB" sz="3600" dirty="0" smtClean="0"/>
              <a:t> Considerations</a:t>
            </a:r>
            <a:endParaRPr lang="el-GR" sz="3600" dirty="0"/>
          </a:p>
        </p:txBody>
      </p:sp>
      <p:pic>
        <p:nvPicPr>
          <p:cNvPr id="6" name="Picture 5" descr="upn-mod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52400"/>
            <a:ext cx="4129433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passed since previous exit until next entry into the radio range</a:t>
            </a:r>
          </a:p>
          <a:p>
            <a:r>
              <a:rPr lang="en-US" dirty="0" smtClean="0"/>
              <a:t>The inter-contact times between individual node pairs is usually approximated as </a:t>
            </a:r>
            <a:r>
              <a:rPr lang="en-US" dirty="0" smtClean="0">
                <a:solidFill>
                  <a:srgbClr val="FF0000"/>
                </a:solidFill>
              </a:rPr>
              <a:t>exponentially distribution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aggregate distribution is confused in the literature with the individual node pair distribution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 is a mixture of the individual pairs distribution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is the relation between: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Individual node pairs distribution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Aggregate distributions of mobiles only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Aggregate distributions of mobiles and infrastructure nodes (</a:t>
            </a:r>
            <a:r>
              <a:rPr lang="en-US" dirty="0" err="1" smtClean="0">
                <a:solidFill>
                  <a:srgbClr val="000000"/>
                </a:solidFill>
              </a:rPr>
              <a:t>HAPs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Inter-contact times:</a:t>
            </a:r>
            <a:br>
              <a:rPr lang="en-US" sz="3400" dirty="0" smtClean="0"/>
            </a:br>
            <a:r>
              <a:rPr lang="en-US" sz="3400" dirty="0" smtClean="0"/>
              <a:t>Quantifying connectivity opportunities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GB" dirty="0" smtClean="0"/>
              <a:t>The aggregated </a:t>
            </a:r>
            <a:r>
              <a:rPr lang="en-GB" dirty="0" smtClean="0"/>
              <a:t>distribution is: </a:t>
            </a:r>
          </a:p>
          <a:p>
            <a:pPr lvl="1"/>
            <a:r>
              <a:rPr lang="en-GB" dirty="0" smtClean="0"/>
              <a:t>a mixture of individual pairs distributions </a:t>
            </a:r>
            <a:r>
              <a:rPr lang="en-GB" i="1" dirty="0" smtClean="0"/>
              <a:t>F</a:t>
            </a:r>
            <a:r>
              <a:rPr lang="el-GR" i="1" baseline="-25000" dirty="0" smtClean="0"/>
              <a:t>λ</a:t>
            </a:r>
            <a:r>
              <a:rPr lang="el-GR" i="1" dirty="0" smtClean="0"/>
              <a:t>(</a:t>
            </a:r>
            <a:r>
              <a:rPr lang="en-GB" i="1" dirty="0" err="1" smtClean="0"/>
              <a:t>x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weighted by the rates of individual pairs (density </a:t>
            </a:r>
            <a:r>
              <a:rPr lang="en-GB" i="1" dirty="0" err="1" smtClean="0"/>
              <a:t>f</a:t>
            </a:r>
            <a:r>
              <a:rPr lang="en-GB" i="1" dirty="0" smtClean="0"/>
              <a:t>(</a:t>
            </a:r>
            <a:r>
              <a:rPr lang="el-GR" i="1" dirty="0" smtClean="0"/>
              <a:t>λ)</a:t>
            </a:r>
            <a:r>
              <a:rPr lang="el-GR" dirty="0" smtClean="0"/>
              <a:t>)</a:t>
            </a:r>
            <a:endParaRPr lang="en-GB" dirty="0" smtClean="0"/>
          </a:p>
          <a:p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GB" i="1" dirty="0" smtClean="0">
                <a:solidFill>
                  <a:srgbClr val="FF0000"/>
                </a:solidFill>
              </a:rPr>
              <a:t>Only heterogeneity in rates is considered and not in distributions of rates or inter-contact times.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CCDF of aggregated inter-contact times</a:t>
            </a:r>
            <a:endParaRPr lang="en-US" dirty="0"/>
          </a:p>
        </p:txBody>
      </p:sp>
      <p:graphicFrame>
        <p:nvGraphicFramePr>
          <p:cNvPr id="60418" name="Content Placeholder 4"/>
          <p:cNvGraphicFramePr>
            <a:graphicFrameLocks noChangeAspect="1"/>
          </p:cNvGraphicFramePr>
          <p:nvPr/>
        </p:nvGraphicFramePr>
        <p:xfrm>
          <a:off x="654050" y="1676400"/>
          <a:ext cx="7531100" cy="1344613"/>
        </p:xfrm>
        <a:graphic>
          <a:graphicData uri="http://schemas.openxmlformats.org/presentationml/2006/ole">
            <p:oleObj spid="_x0000_s60418" name="Equation" r:id="rId4" imgW="2133600" imgH="381000" progId="Equation.3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4876800" y="1981200"/>
            <a:ext cx="1295400" cy="8382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1905000"/>
            <a:ext cx="1371600" cy="8382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with 10 mobile nodes and 113 </a:t>
            </a:r>
            <a:r>
              <a:rPr lang="en-US" dirty="0" err="1" smtClean="0"/>
              <a:t>HAPs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Heterogeneity is reflected to the different </a:t>
            </a:r>
            <a:r>
              <a:rPr lang="en-US" dirty="0" smtClean="0"/>
              <a:t>distributions</a:t>
            </a:r>
          </a:p>
          <a:p>
            <a:pPr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Aggregated Inter-contact Times Distributions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09800"/>
          <a:ext cx="777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203960"/>
                <a:gridCol w="2057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Contacts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All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Between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Mobiles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Between Mobiles &amp; </a:t>
                      </a:r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</a:rPr>
                        <a:t>HAPs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Distribution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AE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Power law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Exponential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Power law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2909</TotalTime>
  <Words>995</Words>
  <Application>Microsoft Macintosh PowerPoint</Application>
  <PresentationFormat>On-screen Show (4:3)</PresentationFormat>
  <Paragraphs>225</Paragraphs>
  <Slides>22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Συγκέντρωση</vt:lpstr>
      <vt:lpstr>Equation</vt:lpstr>
      <vt:lpstr>Extending Internet  Infrastructure with DTNs</vt:lpstr>
      <vt:lpstr>Presentation Outline</vt:lpstr>
      <vt:lpstr>Introduction</vt:lpstr>
      <vt:lpstr>Example environment: Mobile nodes &amp; Home Access Points (HAPs)</vt:lpstr>
      <vt:lpstr>DTNs &amp; Infrastructure</vt:lpstr>
      <vt:lpstr>Modeling Considerations</vt:lpstr>
      <vt:lpstr>Inter-contact times: Quantifying connectivity opportunities</vt:lpstr>
      <vt:lpstr>CCDF of aggregated inter-contact times</vt:lpstr>
      <vt:lpstr>Aggregated Inter-contact Times Distributions</vt:lpstr>
      <vt:lpstr>Pairs inter-contact rates (reciprocal of the averages)</vt:lpstr>
      <vt:lpstr>Physical meaning of distributions</vt:lpstr>
      <vt:lpstr>Modeling Scenario: Hybrid network (UPNs + DTNs)</vt:lpstr>
      <vt:lpstr>Our model</vt:lpstr>
      <vt:lpstr>Example CTMC State diagram: First contact Algorithm</vt:lpstr>
      <vt:lpstr>Transition rates</vt:lpstr>
      <vt:lpstr>Hybrid routing mechanisms</vt:lpstr>
      <vt:lpstr>Routing mechanisms</vt:lpstr>
      <vt:lpstr>Routing mechanisms</vt:lpstr>
      <vt:lpstr>Trading Storage in Mobiles for Communication cost</vt:lpstr>
      <vt:lpstr>Only mobiles are affected</vt:lpstr>
      <vt:lpstr>Routing protocol for UPNs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lefty</dc:creator>
  <cp:lastModifiedBy>Lefteris Mamatas</cp:lastModifiedBy>
  <cp:revision>696</cp:revision>
  <dcterms:created xsi:type="dcterms:W3CDTF">2011-09-05T15:50:20Z</dcterms:created>
  <dcterms:modified xsi:type="dcterms:W3CDTF">2011-09-05T18:02:37Z</dcterms:modified>
</cp:coreProperties>
</file>